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92" r:id="rId2"/>
    <p:sldId id="258" r:id="rId3"/>
    <p:sldId id="299" r:id="rId4"/>
    <p:sldId id="262" r:id="rId5"/>
    <p:sldId id="300" r:id="rId6"/>
    <p:sldId id="302" r:id="rId7"/>
    <p:sldId id="303" r:id="rId8"/>
    <p:sldId id="304" r:id="rId9"/>
    <p:sldId id="269" r:id="rId10"/>
    <p:sldId id="305" r:id="rId11"/>
    <p:sldId id="306" r:id="rId12"/>
    <p:sldId id="301" r:id="rId13"/>
    <p:sldId id="286" r:id="rId14"/>
    <p:sldId id="307" r:id="rId15"/>
    <p:sldId id="308" r:id="rId16"/>
    <p:sldId id="278" r:id="rId17"/>
    <p:sldId id="309" r:id="rId18"/>
    <p:sldId id="310" r:id="rId19"/>
    <p:sldId id="311" r:id="rId20"/>
    <p:sldId id="281" r:id="rId21"/>
    <p:sldId id="291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ontserrat" pitchFamily="2" charset="-52"/>
      <p:regular r:id="rId28"/>
      <p:bold r:id="rId29"/>
      <p:italic r:id="rId30"/>
      <p:boldItalic r:id="rId31"/>
    </p:embeddedFont>
    <p:embeddedFont>
      <p:font typeface="Montserrat Medium" pitchFamily="2" charset="-52"/>
      <p:regular r:id="rId32"/>
      <p:bold r:id="rId33"/>
      <p:italic r:id="rId34"/>
      <p:boldItalic r:id="rId35"/>
    </p:embeddedFont>
    <p:embeddedFont>
      <p:font typeface="Montserrat SemiBold" pitchFamily="2" charset="-52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3">
          <p15:clr>
            <a:srgbClr val="747775"/>
          </p15:clr>
        </p15:guide>
        <p15:guide id="2" pos="5563">
          <p15:clr>
            <a:srgbClr val="747775"/>
          </p15:clr>
        </p15:guide>
        <p15:guide id="3" orient="horz" pos="3096">
          <p15:clr>
            <a:srgbClr val="747775"/>
          </p15:clr>
        </p15:guide>
        <p15:guide id="4" pos="288">
          <p15:clr>
            <a:srgbClr val="747775"/>
          </p15:clr>
        </p15:guide>
        <p15:guide id="5" pos="3334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hwhwt1611T9kZhqF4OPDSTfk4w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00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438" y="120"/>
      </p:cViewPr>
      <p:guideLst>
        <p:guide orient="horz" pos="173"/>
        <p:guide pos="5563"/>
        <p:guide orient="horz" pos="3096"/>
        <p:guide pos="288"/>
        <p:guide pos="33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58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29147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87911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80156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a135d613ce_0_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g3a135d613c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133438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2718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0d68c5fdd_0_2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g3a0d68c5fdd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704973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487953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75074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a0d68c5fdd_0_28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g3a0d68c5fdd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" name="Google Shape;381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90047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0d68c5fdd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g3a0d68c5fd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87488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49462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42533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7217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4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7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0.jpeg"/><Relationship Id="rId7" Type="http://schemas.openxmlformats.org/officeDocument/2006/relationships/hyperlink" Target="https://happygifts.ru/catalog/sumki/konferents_sumki/konferents_sumka_core_articul_995736/color_temno-sery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plastikovye_ruchki/m2_ruchka_sharikovaya_plastik_metall_articul_38022/color_zelenyy/" TargetMode="External"/><Relationship Id="rId5" Type="http://schemas.openxmlformats.org/officeDocument/2006/relationships/hyperlink" Target="https://happygifts.ru/catalog/notebooks/enote/ezhednevniki_nedatirovannye_1370/ezhednevnik_nedatirovannyy_sally_a6_goluboy_kremovyy_blok_articul_24731/color_rozovyy/" TargetMode="External"/><Relationship Id="rId10" Type="http://schemas.openxmlformats.org/officeDocument/2006/relationships/image" Target="../media/image33.png"/><Relationship Id="rId4" Type="http://schemas.openxmlformats.org/officeDocument/2006/relationships/image" Target="../media/image4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jpeg"/><Relationship Id="rId7" Type="http://schemas.openxmlformats.org/officeDocument/2006/relationships/hyperlink" Target="https://happygifts.ru/catalog/notebooks/thinkme_delovye_bloknoty/biznes_bloknot_funky_snow_130_210_mm_belyy_s_golubym_forzatsem_myagkaya_oblozhka_blok_v_tochku_articul_21231/color_belyy,_oranzhevyy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hyperlink" Target="https://happygifts.ru/catalog/posuda/kruzhki/kruzhka_fun_articul_25700/color_belyy/" TargetMode="External"/><Relationship Id="rId10" Type="http://schemas.openxmlformats.org/officeDocument/2006/relationships/image" Target="../media/image36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romo_odezhda/aksessuary/puller_remuvka_intro_articul_978073/color_oranzhev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0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original_ruchka_roller_goluboychernyykhrom_articul_40105/color_rozovyy,_chernyy/" TargetMode="External"/><Relationship Id="rId5" Type="http://schemas.openxmlformats.org/officeDocument/2006/relationships/hyperlink" Target="https://happygifts.ru/catalog/notebooks/enote/ezhednevniki_nedatirovannye_1370/ezhednevnik_nedatirovannyy_sally_a6_goluboy_kremovyy_blok_articul_24731/color_rozovyy/" TargetMode="External"/><Relationship Id="rId10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romo_odezhda/futbolki/muzhskie_1078/thclothes_3657/futbolka_muzhskaya_ankara_190_articul_351002/color_tyemno-rozovyy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hyperlink" Target="https://happygifts.ru/catalog/elektronika/portativnye_kolonki/portativnaya_mini_bluetooth_kolonka_sound_burger_coffee_serebristyy_articul_26532/color_serebryan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happygifts.ru/catalog/elektronika/portativnye_kolonki/portativnaya_mini_bluetooth_kolonka_sound_burger_roll_zoloto_articul_26535/color_chernyy/" TargetMode="Externa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sb_flash_karty/usb_flash_karta_led_s_beloy_podsvetkoy_32gb_serebristaya_6_6kh1_2kh0_45_sm_metall_articul_19341_32gb/color_serebristyy/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hyperlink" Target="https://happygifts.ru/catalog/elektronika/aksessuary_electronika/mysh_besprovodnaya_pulse_belaya_plastik_articul_39001/color_bely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ruchki_i_karandashi/metallicheskie_ruchki_b1/ruchka_sharikovaya_factor_black_so_stilusom_articul_40394/color_chernyy,_serebrist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4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chernyy/" TargetMode="External"/><Relationship Id="rId5" Type="http://schemas.openxmlformats.org/officeDocument/2006/relationships/hyperlink" Target="https://happygifts.ru/catalog/posuda/butylki_dlya_vody/butylka_dlya_vody_spring_articul_29800/color_chernyy/" TargetMode="External"/><Relationship Id="rId10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romo_odezhda/futbolki/muzhskie_1078/thclothes_3657/futbolka_muzhskaya_ankara_190_articul_351002/color_chernyy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hyperlink" Target="https://happygifts.ru/catalog/posuda/termokruzhki/termokruzhka_vakuumnaya_click_400_ml_articul_46000/color_cherny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happygifts.ru/catalog/posuda/termokruzhki/termokruzhka_ergo_350ml_articul_32905/color_chernyy/" TargetMode="Externa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0.jpe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hyperlink" Target="https://happygifts.ru/catalog/notebooks/y_note/bloknot_memo_pad_razmer_130_170_mm_bezhevyy_blok_v_kletku_articul_33907/color_bezhevyy/" TargetMode="External"/><Relationship Id="rId10" Type="http://schemas.openxmlformats.org/officeDocument/2006/relationships/hyperlink" Target="https://happygifts.ru/catalog/sumki/sumki_dlya_pokupok/sumka_dlya_pokupok_iz_khlopka_eco_articul_16102/color_bezhevy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ruchki_i_karandashi/ruchki_iz_ekologichnykh_materialov/ruchka_sharikovaya_n17_articul_38017/color_belyy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8.jpeg"/><Relationship Id="rId7" Type="http://schemas.openxmlformats.org/officeDocument/2006/relationships/hyperlink" Target="https://happygifts.ru/catalog/promo_odezhda/tolstovki/muzhskie_1103/merchtex_3671/tolstovka_uniseks_antares_articul_52100/color_svetlo-sery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hyperlink" Target="https://happygifts.ru/catalog/promo_odezhda/vetrovki_kurtki_zhilety/muzhskie_1108/sol_s_1111/zhilet_warm_articul_744002_145_s_pr_pr_pr/color_oranzhevyy/" TargetMode="External"/><Relationship Id="rId10" Type="http://schemas.openxmlformats.org/officeDocument/2006/relationships/image" Target="../media/image55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romo_odezhda/beysbolki/merchtex_4341/beysbolka_breeze_5_klinev_zastezhka_na_lipuchke_articul_50504/color_sery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4.jpeg"/><Relationship Id="rId7" Type="http://schemas.openxmlformats.org/officeDocument/2006/relationships/hyperlink" Target="https://happygifts.ru/catalog/promo_odezhda/beysbolki/merchtex_4341/beysbolka_fortuna_5_klinev_zastezhka_na_lipuchke_articul_50501/color_zheltyy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kruzhki/termokruzhka_basic_350_ml_articul_54001/color_chernyy/" TargetMode="External"/><Relationship Id="rId11" Type="http://schemas.openxmlformats.org/officeDocument/2006/relationships/image" Target="../media/image59.png"/><Relationship Id="rId5" Type="http://schemas.openxmlformats.org/officeDocument/2006/relationships/hyperlink" Target="https://happygifts.ru/catalog/promo_odezhda/futbolki/muzhskie_1078/sol_s_1080/futbolka_muzhskaya_regent_150_articul_711380/color_chernyy/" TargetMode="External"/><Relationship Id="rId10" Type="http://schemas.openxmlformats.org/officeDocument/2006/relationships/image" Target="../media/image58.png"/><Relationship Id="rId4" Type="http://schemas.openxmlformats.org/officeDocument/2006/relationships/image" Target="../media/image4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jpeg"/><Relationship Id="rId7" Type="http://schemas.openxmlformats.org/officeDocument/2006/relationships/hyperlink" Target="https://happygifts.ru/catalog/elektronika/universalnye_akkumulyatory/universalnyy_akkumulyator_omg_rib_5_5000_mach_belyy_9_8kh63kh1_4_sm_articul_37167/color_seryy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notebooks/daysweeks/ezhednevniki_nedatirovannye_3263/ezhednevnik_nedatirovannyy_campbell_a5_bezhevyy_belyy_blok_articul_24605/color_seryy/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ruchki_i_karandashi/metallicheskie_ruchki_b1/classic_ruchka_sharikovaya_belyyserebristyy_articul_19601/color_seryy,_serebristyy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sumka_na_plecho_core_articul_995735_pr/color_seryy,_goluboy/" TargetMode="External"/><Relationship Id="rId3" Type="http://schemas.openxmlformats.org/officeDocument/2006/relationships/image" Target="../media/image60.png"/><Relationship Id="rId7" Type="http://schemas.openxmlformats.org/officeDocument/2006/relationships/hyperlink" Target="https://happygifts.ru/catalog/sumki/sumki_sportivnyedorozhnye/organayzer_dlya_aksessuarov_core_articul_995737/color_tyemno-seryy,_goluboy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sumki/ryukzaki/funktsionalnyy_ryukzak_core_articul_996915/color_tyemno-seryy,_goluboy/" TargetMode="External"/><Relationship Id="rId5" Type="http://schemas.openxmlformats.org/officeDocument/2006/relationships/hyperlink" Target="https://happygifts.ru/catalog/sumki/konferents_sumki/konferents_sumka_core_articul_995736/color_temno-seryy/" TargetMode="Externa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hyperlink" Target="https://t.me/happygifts_ru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2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64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ruchki_iz_ekologichnykh_materialov/ruchka_sharikovaya_fresco_articul_40396/color_seryy,_temno-seryy/" TargetMode="External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hyperlink" Target="https://happygifts.ru/catalog/ruchki_i_karandashi/karandashi/nabor_suit_articul_32833/color_bezhevy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osuda/chaynye_i_kofeynye_nabory/nabor_morkel_chashka_lozhka_podstavka_articul_346482/color_prozrachnyy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hyperlink" Target="https://happygifts.ru/catalog/posuda/kruzhki/kruzhka_matti_articul_23504/color_belyy,_chern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happygifts.ru/catalog/posuda/kruzhki/kruzhka_rainstorm_articul_27700/color_korichnevyy/" TargetMode="Externa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konferents_sumka_beam_note_seryyzelenyy_39kh30kh65_sm_tkan_verkha_100_poliamid_pod_d_100_poliest_articul_970122/color_seryy,_temno-seryy/" TargetMode="External"/><Relationship Id="rId3" Type="http://schemas.openxmlformats.org/officeDocument/2006/relationships/image" Target="../media/image14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hyperlink" Target="https://happygifts.ru/catalog/elektronika/usb_flash_karty/usb_flash_karta_assorti_32gb_articul_19301_32gb/color_serebristy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elektronika/universalnye_akkumulyatory/universalnyy_akkumulyator_omg_num_10_10000_mach_belyy_13_9kh69kh1_4_sm_articul_37171/color_bel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zonty/zonty_trosti/zont_trost_naoborot_original_mekhanicheskiy_articul_7431/color_temno-siniy/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hyperlink" Target="https://happygifts.ru/catalog/sumki/ryukzaki/ryukzak_shine_krasnyy_38_kh_23_kh_12_sm_100_neylon_articul_199013/color_temno-siniy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happygifts.ru/catalog/posuda/termokruzhki/termokruzhka_can_300ml_articul_7254/color_sini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snake_ruchka_sharikovaya_serebristyy_korpus_bordovyy_klip_articul_19603/color_zheltyy,_serebristyy/" TargetMode="External"/><Relationship Id="rId3" Type="http://schemas.openxmlformats.org/officeDocument/2006/relationships/image" Target="../media/image8.jpeg"/><Relationship Id="rId7" Type="http://schemas.openxmlformats.org/officeDocument/2006/relationships/hyperlink" Target="https://happygifts.ru/catalog/notebooks/thinkme_delovye_bloknoty/biznes_bloknot_lady_format_a5_bordovyy_blok_v_kletku_articul_21243/color_sery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hyperlink" Target="https://happygifts.ru/catalog/posuda/termosy/termos_henry_articul_5804/color_serebristyy/" TargetMode="External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4.jpeg"/><Relationship Id="rId7" Type="http://schemas.openxmlformats.org/officeDocument/2006/relationships/hyperlink" Target="https://happygifts.ru/catalog/elektronika/universalnye_akkumulyatory/universalnyy_akkumulyator_omg_flash_10_10000_mach_s_podsvetkoy_i_soft_touch_siniy_13_7kh6_87kh1_55_m_articul_37178/color_cherny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kruzhki/termokruzhka_flock_articul_33100/color_chernyy/" TargetMode="External"/><Relationship Id="rId5" Type="http://schemas.openxmlformats.org/officeDocument/2006/relationships/hyperlink" Target="https://happygifts.ru/catalog/promo_odezhda/beysbolki/atlantis_1329/beysbolka_liberty_sandwich_6_klinev_sendvich_metallicheskaya_zastezhka_articul_25435/color_chernyy,_belyy/" TargetMode="External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sb_flash_karty/usb_flash_karta_tube_16gb_naturalnaya_6_0kh1_7kh1_7_sm_karton_articul_19334_16gb/color_naturalnyy/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ruchka_sharikovaya_karandash_vechnyy_2_v_1_v_futlyare_articul_32813/color_chernyy/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1A15FDA-74BC-AA8C-A5B3-158F2DEE7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0" y="-1"/>
            <a:ext cx="9143999" cy="5143499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5BB89DE-57FA-32A1-97FE-B5A8D8275D35}"/>
              </a:ext>
            </a:extLst>
          </p:cNvPr>
          <p:cNvSpPr/>
          <p:nvPr/>
        </p:nvSpPr>
        <p:spPr>
          <a:xfrm flipV="1">
            <a:off x="0" y="274638"/>
            <a:ext cx="9144000" cy="4868862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0000">
                <a:schemeClr val="tx1">
                  <a:alpha val="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38A582-4DFF-B1B8-9F09-13D623A0AEF9}"/>
              </a:ext>
            </a:extLst>
          </p:cNvPr>
          <p:cNvSpPr txBox="1"/>
          <p:nvPr/>
        </p:nvSpPr>
        <p:spPr>
          <a:xfrm>
            <a:off x="457200" y="3142481"/>
            <a:ext cx="8481809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Montserrat" pitchFamily="50" charset="-52"/>
              </a:rPr>
              <a:t>MICE &amp; PROMO</a:t>
            </a:r>
          </a:p>
          <a:p>
            <a:r>
              <a:rPr lang="ru-RU" sz="3900" dirty="0">
                <a:solidFill>
                  <a:schemeClr val="bg1"/>
                </a:solidFill>
                <a:latin typeface="Montserrat Medium" pitchFamily="50" charset="-52"/>
              </a:rPr>
              <a:t>ЭНЕРГИЯ ЖИВОГО КОНТАКТА</a:t>
            </a:r>
          </a:p>
        </p:txBody>
      </p:sp>
      <p:pic>
        <p:nvPicPr>
          <p:cNvPr id="19" name="Google Shape;19;p1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7412" y="274900"/>
            <a:ext cx="714376" cy="467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465909" y="2352406"/>
            <a:ext cx="2381467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«ЭНЕРГИЯ РОСТА»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Этот набор создан для стратегических сессий, экологических форумов и конференций,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где в центре внимания стоят вопросы роста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надёжного партнерства.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Материалы подчёркивают серьёзный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ответственный подход организаторов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каждому касанию с аудиторией.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BIGGY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гибкая обложка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из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термоактивного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PU Velvet Plus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фиксации самых масштабных идей. Персонализация: УФ-печать.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M2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изящный аксессуар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благородным отливом и эргономичным дизайном. Персонализация: гравировка.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CORE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компактный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практичный кейс, обеспечивающий защиту техники в деловых поездках и на выездных сессиях.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9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602863" y="2389223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BIGGY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21218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618613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hlinkClick r:id="rId6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735495" y="307599"/>
            <a:ext cx="130142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M2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38022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F2CD67-D55A-EECF-A723-E768BDCE5C78}"/>
              </a:ext>
            </a:extLst>
          </p:cNvPr>
          <p:cNvSpPr/>
          <p:nvPr/>
        </p:nvSpPr>
        <p:spPr>
          <a:xfrm>
            <a:off x="2349653" y="855005"/>
            <a:ext cx="2943072" cy="35834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B3802F2C-5DED-BF97-CFCA-CC05B3A2D337}"/>
              </a:ext>
            </a:extLst>
          </p:cNvPr>
          <p:cNvSpPr/>
          <p:nvPr/>
        </p:nvSpPr>
        <p:spPr>
          <a:xfrm>
            <a:off x="2471309" y="895333"/>
            <a:ext cx="183067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CORE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995736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00E7D6-B049-C375-3F0A-153399FD57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174" y="2904840"/>
            <a:ext cx="1993024" cy="199302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0FF0802-286B-D958-199D-6D546EAFC71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71309" y="1521618"/>
            <a:ext cx="2747926" cy="27160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F44BE08-8A8A-00CF-040C-1D077398F7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835262" y="782722"/>
            <a:ext cx="1321270" cy="132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3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566891"/>
            <a:ext cx="1684367" cy="234800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«ЦВЕТОВОЙ КОНСТРУКТОР»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решение для событий, где важна индивидуальность и возможность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быстрой адаптации под разные задачи.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Набор позволяет легко выделить разные группы участников или брендировать отдельные зоны мероприятия, сохраняя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при этом единый стилистический код. 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Кружка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FUN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универсальный белый фарфор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цветным силиконовым дном. Персонализация: деколь.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Пуллер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ремувка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INTRO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стильный аксессуар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карабином, можно закрепить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рюкзак или одежду.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FUNKY SNOW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лаконичное пространство для записей, которое служит идеальным фоном для любого яркого нанесения. Персонализация: тиснение металлизированной фольгой.</a:t>
            </a:r>
          </a:p>
        </p:txBody>
      </p:sp>
      <p:sp>
        <p:nvSpPr>
          <p:cNvPr id="18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64381" y="2589784"/>
            <a:ext cx="1009285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FUN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25700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2FE1ADC-E4A6-A785-3BA4-16046875D9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098" y="3251868"/>
            <a:ext cx="1465733" cy="1398713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283EED1-E5D2-C869-5901-3102D251D20E}"/>
              </a:ext>
            </a:extLst>
          </p:cNvPr>
          <p:cNvSpPr/>
          <p:nvPr/>
        </p:nvSpPr>
        <p:spPr>
          <a:xfrm>
            <a:off x="1486892" y="284425"/>
            <a:ext cx="2885084" cy="2564461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4D4BA349-0680-03D3-288A-085D881433E0}"/>
              </a:ext>
            </a:extLst>
          </p:cNvPr>
          <p:cNvSpPr/>
          <p:nvPr/>
        </p:nvSpPr>
        <p:spPr>
          <a:xfrm>
            <a:off x="1622383" y="318469"/>
            <a:ext cx="1785723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FUNKY SNOW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21231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C32C3F8-3131-78AB-9247-517147A229D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0441" y="970638"/>
            <a:ext cx="2359942" cy="1709474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D4B76E7-9FA5-F1BF-8A0C-618720D4B884}"/>
              </a:ext>
            </a:extLst>
          </p:cNvPr>
          <p:cNvSpPr/>
          <p:nvPr/>
        </p:nvSpPr>
        <p:spPr>
          <a:xfrm>
            <a:off x="3608358" y="1972911"/>
            <a:ext cx="1684367" cy="294198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E7EF3A93-CE6B-89E2-DE6E-3020C9E6A36C}"/>
              </a:ext>
            </a:extLst>
          </p:cNvPr>
          <p:cNvSpPr/>
          <p:nvPr/>
        </p:nvSpPr>
        <p:spPr>
          <a:xfrm>
            <a:off x="3762427" y="2006483"/>
            <a:ext cx="1192238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INTRO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978073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6BD2A0-CF3A-1A19-6561-8239076ED49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3415260" y="2795862"/>
            <a:ext cx="2037602" cy="203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10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465909" y="2352406"/>
            <a:ext cx="2381467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«ПУЛЬС ЭМОЦИЙ»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событий, где во главе угла стоят чувства, открытость и живое общение.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станет ярким визуальным акцентом на семейных торжествах,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творческих фестивалях или имиджевых мероприятиях в сфере красоты и здоровья,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превращая каждый предмет в памятный сувенир о тёплом моменте.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ANKARA 190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базовый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мерч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или униформа персонала, создающая дружелюбный и открытый образ.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шелкография по текстилю.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недатированный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SALLY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 pitchFamily="2" charset="-52"/>
                <a:ea typeface="Montserrat"/>
                <a:cs typeface="Montserrat"/>
                <a:sym typeface="Montserrat"/>
              </a:rPr>
              <a:t>А6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фактурная обложка из термоактивного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PU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записи самых вдохновляющих идей.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блинтовое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тиснение.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Ручка-роллер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ORIGINAL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изящный аксессуар — идеальное завершение яркого комплекта. Персонализация: гравировка на клипе.</a:t>
            </a:r>
          </a:p>
        </p:txBody>
      </p:sp>
      <p:sp>
        <p:nvSpPr>
          <p:cNvPr id="19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568108" y="2389948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SALLY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24731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618613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hlinkClick r:id="rId6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677054" y="310037"/>
            <a:ext cx="145318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ORIGINAL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40105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F1944BB-A86A-30FE-AC37-26AE5CD57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893" y="807172"/>
            <a:ext cx="1278840" cy="127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629782B-B427-BB43-2ADB-E5A770BAF9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0407" y="3200401"/>
            <a:ext cx="1053779" cy="155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F2CD67-D55A-EECF-A723-E768BDCE5C78}"/>
              </a:ext>
            </a:extLst>
          </p:cNvPr>
          <p:cNvSpPr/>
          <p:nvPr/>
        </p:nvSpPr>
        <p:spPr>
          <a:xfrm>
            <a:off x="2117797" y="855005"/>
            <a:ext cx="3174928" cy="35834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B3802F2C-5DED-BF97-CFCA-CC05B3A2D337}"/>
              </a:ext>
            </a:extLst>
          </p:cNvPr>
          <p:cNvSpPr/>
          <p:nvPr/>
        </p:nvSpPr>
        <p:spPr>
          <a:xfrm>
            <a:off x="2217563" y="902477"/>
            <a:ext cx="183067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351002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D576E1-DF57-6E72-99C3-959BE57E1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1467" y="1479535"/>
            <a:ext cx="2808960" cy="28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878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g3a135d613ce_0_52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387"/>
            <a:ext cx="4353347" cy="520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g3a135d613ce_0_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48" y="-8387"/>
            <a:ext cx="4824564" cy="5151887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g3a135d613ce_0_52"/>
          <p:cNvSpPr/>
          <p:nvPr/>
        </p:nvSpPr>
        <p:spPr>
          <a:xfrm>
            <a:off x="457200" y="3873500"/>
            <a:ext cx="4255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 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«ROLL»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26535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Время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воспроизведения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музыки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5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часов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7" name="Google Shape;337;g3a135d613ce_0_52" descr="Google Shape;23;p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a135d613ce_0_52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 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«COFFEE»</a:t>
            </a:r>
            <a:endParaRPr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26532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Время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воспроизведения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музыки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3 ~ 4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часа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023150DD-40EC-E544-8ABD-0C02DD0008C2}"/>
              </a:ext>
            </a:extLst>
          </p:cNvPr>
          <p:cNvSpPr/>
          <p:nvPr/>
        </p:nvSpPr>
        <p:spPr>
          <a:xfrm>
            <a:off x="-413153" y="274873"/>
            <a:ext cx="2018118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Музыка света.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11DED488-DD81-8DD3-CB5F-8A0AFB64A2E8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1724177" y="2352406"/>
            <a:ext cx="309928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614008" y="279104"/>
            <a:ext cx="2672952" cy="22394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583653"/>
            <a:ext cx="1846582" cy="1924807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en-US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DIGITAL LOGIC</a:t>
            </a: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событий на стыке офлайна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цифры. Этот лаконичный набор —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идеальная база для современных IT-форумов,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digital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-конференций или образовательных интенсивов.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Мышь беспроводная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PULSE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эргономика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комфортной навигации в цифровом пространстве. Персонализация: УФ-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FACTOR BLACK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со стилусом: многофункциональный инструмент в чёрном корпусе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soft touch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для фиксации идей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как на бумаге, так и на планшете.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двухцветная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USB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flash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-карта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LED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с белой подсветкой: надёжное хранилище для презентаций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итоговых материалов события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стильном металлическом корпусе.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гравировка.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169416-E5F2-2C23-ED64-08FDDCD3AF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9398" y="2891188"/>
            <a:ext cx="1897243" cy="18972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E530A8-B907-08B5-34DC-6E1AB1B781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856" y="706341"/>
            <a:ext cx="1691053" cy="16910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1C39F46-0B14-57A0-B191-9F563E0E7C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252" y="1148845"/>
            <a:ext cx="1203561" cy="1203561"/>
          </a:xfrm>
          <a:prstGeom prst="rect">
            <a:avLst/>
          </a:prstGeom>
        </p:spPr>
      </p:pic>
      <p:sp>
        <p:nvSpPr>
          <p:cNvPr id="18" name="Скругленный прямоугольник 11">
            <a:hlinkClick r:id="rId8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620613"/>
            <a:ext cx="114505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LED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19341</a:t>
            </a:r>
          </a:p>
        </p:txBody>
      </p:sp>
      <p:sp>
        <p:nvSpPr>
          <p:cNvPr id="10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739677" y="312258"/>
            <a:ext cx="204662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FACTOR BLACK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40394</a:t>
            </a:r>
          </a:p>
        </p:txBody>
      </p:sp>
      <p:sp>
        <p:nvSpPr>
          <p:cNvPr id="19" name="Скругленный прямоугольник 11">
            <a:hlinkClick r:id="rId10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1824709" y="2532699"/>
            <a:ext cx="97338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PULSE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39001</a:t>
            </a:r>
          </a:p>
        </p:txBody>
      </p:sp>
    </p:spTree>
    <p:extLst>
      <p:ext uri="{BB962C8B-B14F-4D97-AF65-F5344CB8AC3E}">
        <p14:creationId xmlns:p14="http://schemas.microsoft.com/office/powerpoint/2010/main" val="887979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028950" y="2339707"/>
            <a:ext cx="225622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«АКТИВ-ПРОМО»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Базовый набор для персонала, промоутеров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волонтёров массовых мероприятий. Лаконичная основа — это идеальный холст для интеграции фирменного стиля. Этот сет превращает каждого сотрудника в чётко идентифицируемого амбассадора бренда.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мужская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ANKARA 190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100% кардный хлопок для создания единого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профессионального образа команды.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LIBERTY SANDWICH-S 270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классический элемент защиты и важная точка визуальной идентификации в толпе.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складная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SPRING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компактный аксессуар для поддержания водного баланса в динамичном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режиме работы «на ногах».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тампопечать.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1888097" y="279104"/>
            <a:ext cx="3397077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EBE3E04D-22A5-9E57-A16B-A27379C536B3}"/>
              </a:ext>
            </a:extLst>
          </p:cNvPr>
          <p:cNvSpPr/>
          <p:nvPr/>
        </p:nvSpPr>
        <p:spPr>
          <a:xfrm>
            <a:off x="3353140" y="2394988"/>
            <a:ext cx="128498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SPRING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29800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19" name="Скругленный прямоугольник 11">
            <a:hlinkClick r:id="rId6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1983348" y="321887"/>
            <a:ext cx="316859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SANDWICH-S 270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25435-S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BC2960-FEFF-2B74-66F4-207759E621E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8334" y="2606629"/>
            <a:ext cx="801614" cy="21649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A77CE2-32F1-D825-F5BE-570C2AD3220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1699" y="793744"/>
            <a:ext cx="1700929" cy="1235081"/>
          </a:xfrm>
          <a:prstGeom prst="rect">
            <a:avLst/>
          </a:prstGeom>
        </p:spPr>
      </p:pic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1" y="1168097"/>
            <a:ext cx="2742580" cy="33253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1212202"/>
            <a:ext cx="171379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ANKARA 190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351002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2A96CF-1D6B-829D-6016-51513120D36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985" y="1859300"/>
            <a:ext cx="2594546" cy="259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83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g3a0d68c5fdd_0_252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50" y="-8388"/>
            <a:ext cx="4824562" cy="520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a0d68c5fdd_0_25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255" t="4701" r="8002" b="2386"/>
          <a:stretch/>
        </p:blipFill>
        <p:spPr>
          <a:xfrm>
            <a:off x="0" y="-8387"/>
            <a:ext cx="4353347" cy="520283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3a0d68c5fdd_0_252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ERGO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32905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350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7" name="Google Shape;257;g3a0d68c5fdd_0_252" descr="Google Shape;23;p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a0d68c5fdd_0_252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 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46000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400 </a:t>
            </a: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02B11B98-B44F-AC2A-A323-81B93A37A562}"/>
              </a:ext>
            </a:extLst>
          </p:cNvPr>
          <p:cNvSpPr/>
          <p:nvPr/>
        </p:nvSpPr>
        <p:spPr>
          <a:xfrm>
            <a:off x="-414335" y="274900"/>
            <a:ext cx="2905121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собой горячие напитки.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7F173A95-3F60-A08C-68DE-D226806CBE66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465909" y="2352406"/>
            <a:ext cx="2381467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«ЭКО-МАНИФЕСТ»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мероприятий, где важен акцент на осознанном потреблении и создании доверительной, «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крафтовой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» атмосферы.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станет идеальным дополнением для творческих воркшопов, экологических форумов или загородных Open Air, подчёркивая открытость бренда к новым, экологичным форматам коммуникации.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Сумка шоппер хлопковый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ECO 116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практичный и экологичный носитель вашего бренда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любом массовом мероприятии.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MEMO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жёсткая обложка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из переработанного натурального волокна.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блинтовое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тиснение.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N17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стильный пишущий инструмент с уникальной природной текстурой, подчёркивающий внимание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деталям. Персонализация: тампопечать.</a:t>
            </a:r>
          </a:p>
        </p:txBody>
      </p:sp>
      <p:sp>
        <p:nvSpPr>
          <p:cNvPr id="19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568108" y="2418524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MEMO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33907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1143998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9F2CD67-D55A-EECF-A723-E768BDCE5C78}"/>
              </a:ext>
            </a:extLst>
          </p:cNvPr>
          <p:cNvSpPr/>
          <p:nvPr/>
        </p:nvSpPr>
        <p:spPr>
          <a:xfrm>
            <a:off x="2496673" y="855005"/>
            <a:ext cx="2796052" cy="35834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D0BFE78-8AAF-7BE6-FBD2-68585B945A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0" y="3049326"/>
            <a:ext cx="1657350" cy="165735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283758-8BF0-BD0B-205E-50054994C8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1408923" y="657234"/>
            <a:ext cx="1336736" cy="13367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970FC4-9652-BD7A-E6C4-7DF0C72EE0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9689" y="979032"/>
            <a:ext cx="1507776" cy="3330039"/>
          </a:xfrm>
          <a:prstGeom prst="rect">
            <a:avLst/>
          </a:prstGeom>
        </p:spPr>
      </p:pic>
      <p:sp>
        <p:nvSpPr>
          <p:cNvPr id="10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1202439" y="310037"/>
            <a:ext cx="98150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N17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38017</a:t>
            </a:r>
          </a:p>
        </p:txBody>
      </p:sp>
      <p:sp>
        <p:nvSpPr>
          <p:cNvPr id="6" name="Скругленный прямоугольник 11">
            <a:hlinkClick r:id="rId10"/>
            <a:extLst>
              <a:ext uri="{FF2B5EF4-FFF2-40B4-BE49-F238E27FC236}">
                <a16:creationId xmlns:a16="http://schemas.microsoft.com/office/drawing/2014/main" id="{B3802F2C-5DED-BF97-CFCA-CC05B3A2D337}"/>
              </a:ext>
            </a:extLst>
          </p:cNvPr>
          <p:cNvSpPr/>
          <p:nvPr/>
        </p:nvSpPr>
        <p:spPr>
          <a:xfrm>
            <a:off x="2600839" y="931053"/>
            <a:ext cx="125722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ECO 116</a:t>
            </a: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16102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5703647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«ГОРОДСКОЙ ДРАЙВ»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массовых промо-акций, городских фестивалей и спортивных мероприятий Open Air. Этот набор —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образ современной, мобильной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профессиональной команды,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готовой к эффективной работе независимо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от капризов погоды.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свитшот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ANTARES 260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классика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из мягкого, эластичного и дышащего двухниточного футера без начёса.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Жилет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WARM 210T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утеплённый, c контрастным подкладом и воротником-стойкой, обеспечивающий тепло и свободу движений. Персонализация: вышивка.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BREEZE 150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классический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элемент промо-униформы,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завершающий единый стиль команды.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CFB1CAF-8798-924C-82FF-68BF374F70E7}"/>
              </a:ext>
            </a:extLst>
          </p:cNvPr>
          <p:cNvSpPr/>
          <p:nvPr/>
        </p:nvSpPr>
        <p:spPr>
          <a:xfrm>
            <a:off x="1870053" y="283609"/>
            <a:ext cx="3418974" cy="2447371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68D75F82-BE6C-BDFF-CF86-20FEBC12E2B2}"/>
              </a:ext>
            </a:extLst>
          </p:cNvPr>
          <p:cNvSpPr/>
          <p:nvPr/>
        </p:nvSpPr>
        <p:spPr>
          <a:xfrm>
            <a:off x="2008590" y="328793"/>
            <a:ext cx="159091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WARM 210T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744002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D188DEA-50BB-93C9-B3E7-0589BFCEFA5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6144" y="249865"/>
            <a:ext cx="1514475" cy="2514857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468465" y="1292124"/>
            <a:ext cx="2304898" cy="2952022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582630" y="1325278"/>
            <a:ext cx="189378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ANTARES 260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52100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367AA7-DE73-02B7-BC2A-7DC73FE96B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944" y="2014540"/>
            <a:ext cx="1847471" cy="1990050"/>
          </a:xfrm>
          <a:prstGeom prst="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A628C8D-3719-4D2E-2A95-AFA37E3730EF}"/>
              </a:ext>
            </a:extLst>
          </p:cNvPr>
          <p:cNvSpPr/>
          <p:nvPr/>
        </p:nvSpPr>
        <p:spPr>
          <a:xfrm>
            <a:off x="2599266" y="2913746"/>
            <a:ext cx="1799408" cy="199005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FD0AE75C-E200-AB8F-7D8A-3D02015A320F}"/>
              </a:ext>
            </a:extLst>
          </p:cNvPr>
          <p:cNvSpPr/>
          <p:nvPr/>
        </p:nvSpPr>
        <p:spPr>
          <a:xfrm>
            <a:off x="2713565" y="2972137"/>
            <a:ext cx="159092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BREEZE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50504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EB37B96-F163-8A11-7533-AFAEDD1F638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5400" y="3593306"/>
            <a:ext cx="154453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960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478266" y="1770081"/>
            <a:ext cx="1814459" cy="2838803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076097"/>
            <a:ext cx="2600457" cy="2838803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«КООРДИНАТОР»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Набор разработан для тех, кто находится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«передовой» коммуникации и управляет вниманием аудитории. Это функциональная база для персонала MICE-площадок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масштабных городских событий, где важно транслировать уверенность, открытость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высокий уровень гостеприимства бренда.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FORTUNA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ключевой инструмент для быстрой навигации участников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пространстве и мгновенного поиска сотрудника в плотном потоке людей.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унисекс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REGENT 150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базовый элемент корпоративного стиля. 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BASIC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практичный аксессуар для поддержания личного комфорта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высокого темпа работы координатора. Персонализация: гравировка.</a:t>
            </a:r>
          </a:p>
        </p:txBody>
      </p:sp>
      <p:sp>
        <p:nvSpPr>
          <p:cNvPr id="18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2147171"/>
            <a:ext cx="1586175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REGENT 150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711380</a:t>
            </a:r>
          </a:p>
        </p:txBody>
      </p:sp>
      <p:sp>
        <p:nvSpPr>
          <p:cNvPr id="19" name="Скругленный прямоугольник 11">
            <a:hlinkClick r:id="rId6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3818570" y="1901228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BASIC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54001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021248" y="279104"/>
            <a:ext cx="1708640" cy="19463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138131" y="371895"/>
            <a:ext cx="1409764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FORTUNA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50501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93F842-80D1-D3FC-8355-714FC8601B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9888" y="2458128"/>
            <a:ext cx="1402576" cy="20470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B8EA2D-15CE-C6B9-5739-09A8C94C54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7130" y="852692"/>
            <a:ext cx="1383364" cy="12670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F0581D-541D-A8E6-09B5-426BA976427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730" y="2682728"/>
            <a:ext cx="1901179" cy="22611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60910E-ED69-A695-49A5-3AB4E01357F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4351" y="2571749"/>
            <a:ext cx="820377" cy="23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31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029514" y="1215832"/>
            <a:ext cx="2263140" cy="369906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314575"/>
            <a:ext cx="1684367" cy="2600325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«ТЕХНОЛОГИЧНЫЙ СТАТУС»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Инструменты для тех, кто находится в центре управления событиями. Это базовый набор для VIP-гостей и организаторов MICE-сессий, где важна каждая деталь. Эти предметы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не просто функциональны — они транслируют уверенность и высокий стандарт качества.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недатированный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CAMPBELL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универсальная база для рабочих стратегий.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тиснение серебряной фольгой.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CLASSIC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классическая форма корпуса из металла.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гравировка.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RIB 5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высокотехнологичный аксессуар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поддержания энергии.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тампопечать.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1394826F-D725-52B0-F8EB-61FEEBB9B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3098" y="3226413"/>
            <a:ext cx="1176654" cy="149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11">
            <a:hlinkClick r:id="rId6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3405402" y="1255311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CAMPBELL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24605</a:t>
            </a:r>
          </a:p>
        </p:txBody>
      </p:sp>
      <p:sp>
        <p:nvSpPr>
          <p:cNvPr id="18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613098" y="2385862"/>
            <a:ext cx="1149393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RIB 5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37167</a:t>
            </a:r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id="{77F0A193-E15E-2D9A-23FE-8647331087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7574" y="1933239"/>
            <a:ext cx="1682578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D4B76E7-9FA5-F1BF-8A0C-618720D4B884}"/>
              </a:ext>
            </a:extLst>
          </p:cNvPr>
          <p:cNvSpPr/>
          <p:nvPr/>
        </p:nvSpPr>
        <p:spPr>
          <a:xfrm>
            <a:off x="1635683" y="284425"/>
            <a:ext cx="1684367" cy="294198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E7EF3A93-CE6B-89E2-DE6E-3020C9E6A36C}"/>
              </a:ext>
            </a:extLst>
          </p:cNvPr>
          <p:cNvSpPr/>
          <p:nvPr/>
        </p:nvSpPr>
        <p:spPr>
          <a:xfrm>
            <a:off x="1789752" y="344863"/>
            <a:ext cx="1192238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CLASSIC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19601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A0C6E0E6-6C21-251D-FFB8-B169924327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00000">
            <a:off x="1635850" y="1090380"/>
            <a:ext cx="1778451" cy="177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3a0d68c5fdd_0_285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81" r="5864" b="215"/>
          <a:stretch/>
        </p:blipFill>
        <p:spPr>
          <a:xfrm>
            <a:off x="0" y="-3938"/>
            <a:ext cx="9185875" cy="514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3a0d68c5fdd_0_285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a0d68c5fdd_0_285"/>
          <p:cNvSpPr/>
          <p:nvPr/>
        </p:nvSpPr>
        <p:spPr>
          <a:xfrm>
            <a:off x="5683250" y="740200"/>
            <a:ext cx="31482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КОНФЕРЕНЦ-СУМКА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Основное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отделение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плотной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прослойкой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сохранности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ноутбука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дополнительным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разделителем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g3a0d68c5fdd_0_285"/>
          <p:cNvSpPr/>
          <p:nvPr/>
        </p:nvSpPr>
        <p:spPr>
          <a:xfrm>
            <a:off x="457200" y="740200"/>
            <a:ext cx="5067300" cy="4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ФУНКЦИОНАЛЬНЫЙ РЮКЗАК С RFID ЗАЩИТОЙ</a:t>
            </a:r>
            <a:endParaRPr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996915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300D,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100%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ОРГАНАЙЗЕР </a:t>
            </a:r>
            <a:b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АКСЕССУАРОВ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995737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Множество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внутренних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мелочей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НА ПЛЕЧО 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tx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995735</a:t>
            </a:r>
            <a:endParaRPr sz="10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Сумка-рюкзак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cross body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1-й </a:t>
            </a:r>
            <a:r>
              <a:rPr lang="en-US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лямке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887D145B-A05D-81D4-9E94-73E189358CA9}"/>
              </a:ext>
            </a:extLst>
          </p:cNvPr>
          <p:cNvSpPr/>
          <p:nvPr/>
        </p:nvSpPr>
        <p:spPr>
          <a:xfrm>
            <a:off x="-414332" y="274900"/>
            <a:ext cx="2647948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Элегантное в простом.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50092BE1-C651-DD9A-4185-07A6B6990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2" b="752"/>
          <a:stretch/>
        </p:blipFill>
        <p:spPr bwMode="auto">
          <a:xfrm>
            <a:off x="0" y="-1"/>
            <a:ext cx="9144000" cy="5143500"/>
          </a:xfrm>
          <a:prstGeom prst="rect">
            <a:avLst/>
          </a:prstGeom>
          <a:noFill/>
        </p:spPr>
      </p:pic>
      <p:sp>
        <p:nvSpPr>
          <p:cNvPr id="384" name="Google Shape;384;p61"/>
          <p:cNvSpPr/>
          <p:nvPr/>
        </p:nvSpPr>
        <p:spPr>
          <a:xfrm>
            <a:off x="0" y="4150500"/>
            <a:ext cx="9144000" cy="993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0005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</a:t>
            </a:r>
            <a:r>
              <a:rPr lang="ru-RU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</a:t>
            </a: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-90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61">
            <a:hlinkClick r:id="rId4"/>
          </p:cNvPr>
          <p:cNvSpPr/>
          <p:nvPr/>
        </p:nvSpPr>
        <p:spPr>
          <a:xfrm>
            <a:off x="3576450" y="4429356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61">
            <a:hlinkClick r:id="rId5"/>
          </p:cNvPr>
          <p:cNvPicPr preferRelativeResize="0"/>
          <p:nvPr/>
        </p:nvPicPr>
        <p:blipFill rotWithShape="1">
          <a:blip r:embed="rId6">
            <a:alphaModFix/>
            <a:lum bright="-40000" contrast="40000"/>
          </a:blip>
          <a:srcRect/>
          <a:stretch/>
        </p:blipFill>
        <p:spPr>
          <a:xfrm>
            <a:off x="8395326" y="4590422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61">
            <a:hlinkClick r:id="rId7"/>
          </p:cNvPr>
          <p:cNvPicPr preferRelativeResize="0"/>
          <p:nvPr/>
        </p:nvPicPr>
        <p:blipFill rotWithShape="1">
          <a:blip r:embed="rId8" cstate="print">
            <a:alphaModFix/>
            <a:lum bright="-4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576" y="4572001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61">
            <a:hlinkClick r:id="rId9"/>
          </p:cNvPr>
          <p:cNvPicPr preferRelativeResize="0"/>
          <p:nvPr/>
        </p:nvPicPr>
        <p:blipFill rotWithShape="1">
          <a:blip r:embed="rId10" cstate="print">
            <a:alphaModFix/>
            <a:lum bright="-4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8525" y="4579597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61" descr="Google Shape;23;p5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7412" y="274900"/>
            <a:ext cx="714376" cy="46795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6;g3a087c9ecab_0_60"/>
          <p:cNvSpPr/>
          <p:nvPr/>
        </p:nvSpPr>
        <p:spPr>
          <a:xfrm>
            <a:off x="-333377" y="274899"/>
            <a:ext cx="4905376" cy="1106225"/>
          </a:xfrm>
          <a:prstGeom prst="roundRect">
            <a:avLst>
              <a:gd name="adj" fmla="val 18082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БОЛЬШЕ ПОДАРКОВ</a:t>
            </a:r>
          </a:p>
          <a:p>
            <a:pPr marL="742950" lvl="0"/>
            <a:r>
              <a:rPr lang="ru-RU" sz="20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НА НАШЕМ САЙТЕ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1724177" y="2352406"/>
            <a:ext cx="309928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329052" y="279104"/>
            <a:ext cx="2957908" cy="22394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657900"/>
            <a:ext cx="1684367" cy="2752081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«ПРИРОДНЫЙ БАЛАНС»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мероприятий, где в центре внимания — человек и экология отношений. Использование натуральных материалов создаёт атмосферу доверия и спокойствия.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идеально подчёркивает осознанность бренда и его стремление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гармонии с окружающей средой.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Чашка с ложкой на подставке </a:t>
            </a:r>
            <a:r>
              <a:rPr lang="ru-RU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MORKE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эстетичное сочетание прозрачного стекла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фактурного бамбука.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горячая деколь.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FRESCO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стильный аксессуар с деревянными вставками, который приятно держать в руке. Персонализация: гравировка.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Пенал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SUIT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наполнением: хлопковый пенал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 деревянными инструментами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воркшопов и стратегических сессий. Персонализация: гравировка,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ED33EC3-B4E7-8E8E-E85B-EBE46FACA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7393" y="2519714"/>
            <a:ext cx="2302979" cy="230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BD272552-DD93-41DB-E0F6-288D5BA59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0700000">
            <a:off x="346393" y="1407195"/>
            <a:ext cx="1821549" cy="182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AD441E-44F3-443E-8955-2F3DB182E4C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81226" y="755411"/>
            <a:ext cx="2853559" cy="1627430"/>
          </a:xfrm>
          <a:prstGeom prst="rect">
            <a:avLst/>
          </a:prstGeom>
        </p:spPr>
      </p:pic>
      <p:sp>
        <p:nvSpPr>
          <p:cNvPr id="18" name="Скругленный прямоугольник 11">
            <a:hlinkClick r:id="rId8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707438"/>
            <a:ext cx="114505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FRESCO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40396</a:t>
            </a:r>
          </a:p>
        </p:txBody>
      </p:sp>
      <p:sp>
        <p:nvSpPr>
          <p:cNvPr id="10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431614" y="311745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MORKE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346482</a:t>
            </a:r>
          </a:p>
        </p:txBody>
      </p:sp>
      <p:sp>
        <p:nvSpPr>
          <p:cNvPr id="19" name="Скругленный прямоугольник 11">
            <a:hlinkClick r:id="rId10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3705687" y="2560762"/>
            <a:ext cx="1018045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SUIT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32833</a:t>
            </a:r>
          </a:p>
        </p:txBody>
      </p:sp>
    </p:spTree>
    <p:extLst>
      <p:ext uri="{BB962C8B-B14F-4D97-AF65-F5344CB8AC3E}">
        <p14:creationId xmlns:p14="http://schemas.microsoft.com/office/powerpoint/2010/main" val="2475249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65E30F-B12E-F592-8240-CD055853C5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04549" y="0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Google Shape;83;g3a0d68c5fdd_0_2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53349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a0d68c5fdd_0_20"/>
          <p:cNvSpPr/>
          <p:nvPr/>
        </p:nvSpPr>
        <p:spPr>
          <a:xfrm>
            <a:off x="457200" y="3873500"/>
            <a:ext cx="3860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RAINSTORM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27700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керамика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: 350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" name="Google Shape;86;g3a0d68c5fdd_0_20" descr="Google Shape;23;p5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3a0d68c5fdd_0_20"/>
          <p:cNvSpPr/>
          <p:nvPr/>
        </p:nvSpPr>
        <p:spPr>
          <a:xfrm>
            <a:off x="4810549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MATTI</a:t>
            </a:r>
            <a:endParaRPr sz="20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bg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23504</a:t>
            </a:r>
            <a:endParaRPr sz="10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фарфор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: 3</a:t>
            </a:r>
            <a:r>
              <a:rPr lang="ru-RU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0 </a:t>
            </a:r>
            <a:r>
              <a:rPr lang="en-US" sz="10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245A8D55-CE79-A1A6-E6AC-CEFF7E3D6FDC}"/>
              </a:ext>
            </a:extLst>
          </p:cNvPr>
          <p:cNvSpPr/>
          <p:nvPr/>
        </p:nvSpPr>
        <p:spPr>
          <a:xfrm>
            <a:off x="-408622" y="274900"/>
            <a:ext cx="3648075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solidFill>
              <a:srgbClr val="FFE500"/>
            </a:solidFill>
            <a:prstDash val="soli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Этими подарками будут пользоваться.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A1934BB-BEB7-9525-CC88-43CF3C0C5B9B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2185890" y="1923697"/>
            <a:ext cx="3099284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1589581"/>
            <a:ext cx="3056427" cy="3325319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«БИЗНЕС-ДИНАМИКА»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решение для профессионалов,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которые ценят мобильность и готовность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 действию в любую секунду. Сет станет незаменимым инструментом для спикеров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VIP-делегатов, обеспечивая комфортную работу и постоянную связь в динамичном ритме форумов и командировок.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BEAM NOTE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функциональный аксессуар для защиты техники и документов в поездках.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NUM 10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гарантия энергии на протяжении всего рабочего дня. Персонализация: УФ-печать.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USB flash-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карта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ASSORTI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компактная флешка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металлическом корпусе для хранения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передачи презентационных материалов. Персонализация: лазерная гравировка.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3740D6-17D1-D716-18FF-7ECCFFF7B4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40225" y="2771952"/>
            <a:ext cx="847716" cy="1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01F7B1E-6034-68EC-9328-806E96D5D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8547" y="2091962"/>
            <a:ext cx="2883273" cy="288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292914" y="279104"/>
            <a:ext cx="1570068" cy="191282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806BA4-13A1-DE5E-13C7-3B3E31653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37586" y="983087"/>
            <a:ext cx="907273" cy="90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1">
            <a:hlinkClick r:id="rId8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1639119"/>
            <a:ext cx="157006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BEAM NOTE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970122</a:t>
            </a:r>
          </a:p>
        </p:txBody>
      </p:sp>
      <p:sp>
        <p:nvSpPr>
          <p:cNvPr id="19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3890087" y="2066218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NUM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37171</a:t>
            </a:r>
          </a:p>
        </p:txBody>
      </p:sp>
      <p:sp>
        <p:nvSpPr>
          <p:cNvPr id="10" name="Скругленный прямоугольник 11">
            <a:hlinkClick r:id="rId10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409797" y="313375"/>
            <a:ext cx="128498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ASSORTI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19301</a:t>
            </a:r>
          </a:p>
        </p:txBody>
      </p:sp>
    </p:spTree>
    <p:extLst>
      <p:ext uri="{BB962C8B-B14F-4D97-AF65-F5344CB8AC3E}">
        <p14:creationId xmlns:p14="http://schemas.microsoft.com/office/powerpoint/2010/main" val="257283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2575880" y="1215832"/>
            <a:ext cx="2716774" cy="3699068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1610809" y="274638"/>
            <a:ext cx="1331664" cy="2166047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en-US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«ГОРОДСКОЙ ФУТУРИЗМ»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Решение для масштабных уличных фестивалей, спортивных мероприятий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выездных MICE-сессий, где важна мобильность и защита от капризов погоды. Этот набор подчёркивает современный подход организатора, обеспечивая участников надёжной экипировкой для активного взаимодействия с городской средой.</a:t>
            </a:r>
            <a:endParaRPr lang="en-US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SHINE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эргономичный дизайн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комфортного перемещения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по площадкам события.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термотрансфер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DTF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CAN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сохранение энергии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температурного баланса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динамичном графике мероприятий.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шелкография.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Зонт-трость «наоборот»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ORIGINAL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надёжная защита для участников и персонала во время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опен-эйров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или городских праздников.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5CEC74-BAE2-31A0-F029-516DA30AA8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3017" y="1038801"/>
            <a:ext cx="587247" cy="1149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79822E-A90B-1A01-0E77-3606919C2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2865" y="1756450"/>
            <a:ext cx="2872524" cy="2872524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C60D9D-0FA8-4792-B169-9DB98204ACA5}"/>
              </a:ext>
            </a:extLst>
          </p:cNvPr>
          <p:cNvSpPr/>
          <p:nvPr/>
        </p:nvSpPr>
        <p:spPr>
          <a:xfrm>
            <a:off x="466037" y="2228849"/>
            <a:ext cx="1941131" cy="2677965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3EF7A29-CBFA-64EE-1F38-B4625C2D754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409" y="2901114"/>
            <a:ext cx="1775614" cy="1858214"/>
          </a:xfrm>
          <a:prstGeom prst="rect">
            <a:avLst/>
          </a:prstGeom>
        </p:spPr>
      </p:pic>
      <p:sp>
        <p:nvSpPr>
          <p:cNvPr id="10" name="Скругленный прямоугольник 11">
            <a:hlinkClick r:id="rId8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3024494" y="1255311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ORIGINAL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7431</a:t>
            </a:r>
          </a:p>
        </p:txBody>
      </p:sp>
      <p:sp>
        <p:nvSpPr>
          <p:cNvPr id="18" name="Скругленный прямоугольник 11">
            <a:hlinkClick r:id="rId9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1759086" y="345925"/>
            <a:ext cx="102069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CAN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7254</a:t>
            </a:r>
          </a:p>
        </p:txBody>
      </p:sp>
      <p:sp>
        <p:nvSpPr>
          <p:cNvPr id="12" name="Скругленный прямоугольник 11">
            <a:hlinkClick r:id="rId10"/>
            <a:extLst>
              <a:ext uri="{FF2B5EF4-FFF2-40B4-BE49-F238E27FC236}">
                <a16:creationId xmlns:a16="http://schemas.microsoft.com/office/drawing/2014/main" id="{341F00F4-C2C6-BA3A-D50C-1864D44F99D2}"/>
              </a:ext>
            </a:extLst>
          </p:cNvPr>
          <p:cNvSpPr/>
          <p:nvPr/>
        </p:nvSpPr>
        <p:spPr>
          <a:xfrm>
            <a:off x="620106" y="2263970"/>
            <a:ext cx="1192238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SHINE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199013</a:t>
            </a:r>
          </a:p>
        </p:txBody>
      </p:sp>
    </p:spTree>
    <p:extLst>
      <p:ext uri="{BB962C8B-B14F-4D97-AF65-F5344CB8AC3E}">
        <p14:creationId xmlns:p14="http://schemas.microsoft.com/office/powerpoint/2010/main" val="263873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982062" y="279104"/>
            <a:ext cx="2304898" cy="2952022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«АКЦЕНТ НА ГЛАВНОМ»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базовое решение для организаторов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участников MICE-событий, которым важна функциональность и сдержанный стиль. Комплект идеально подходит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интенсивной работы на конференциях, форумах или при подготовке городских фестивалей.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LADY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мягкая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не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обложка с эффектом кожи </a:t>
            </a: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наппа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для фиксации ключевых тезисов.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шелкография серебром.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SNAKE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серебристый корпус с акцентным ярким клипом.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Термос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HENRY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классическая форма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 долговечный материал для комфорта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во время длительных мероприятий </a:t>
            </a:r>
            <a:b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 открытом воздухе или затяжных сессий. Персонализация: круговая гравировка.</a:t>
            </a:r>
          </a:p>
        </p:txBody>
      </p:sp>
      <p:sp>
        <p:nvSpPr>
          <p:cNvPr id="10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3096227" y="312258"/>
            <a:ext cx="1475771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HENRY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5804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D68A70-D1FF-A28B-C29F-314FE13EF5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6976" y="492917"/>
            <a:ext cx="992437" cy="2562494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1030739" y="2352406"/>
            <a:ext cx="2853056" cy="256249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1151648" y="4217902"/>
            <a:ext cx="992436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LADY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</a:t>
            </a:r>
            <a:r>
              <a:rPr lang="en-US" sz="1000" dirty="0">
                <a:solidFill>
                  <a:schemeClr val="tx1"/>
                </a:solidFill>
                <a:latin typeface="Montserrat Medium" pitchFamily="50" charset="-52"/>
              </a:rPr>
              <a:t>21243</a:t>
            </a:r>
            <a:endParaRPr lang="ru-RU" sz="1000" dirty="0">
              <a:solidFill>
                <a:schemeClr val="tx1"/>
              </a:solidFill>
              <a:latin typeface="Montserrat Medium" pitchFamily="50" charset="-52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1" y="1220094"/>
            <a:ext cx="1590920" cy="1990050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1">
            <a:hlinkClick r:id="rId8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1264197"/>
            <a:ext cx="1145057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SNAKE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19603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DEC27E5-2313-1A5C-A6BB-DF7AFBD2FE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0000">
            <a:off x="715231" y="1835257"/>
            <a:ext cx="1183996" cy="11839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82BC6D-EA61-A7B2-22D3-C5D99B53205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6964" y="2578243"/>
            <a:ext cx="1450095" cy="216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3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06D46A-0B5E-84D3-776C-95C481B9E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3999" cy="5143500"/>
          </a:xfrm>
          <a:prstGeom prst="rect">
            <a:avLst/>
          </a:prstGeom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95991640-8715-3CAA-5B80-CD777188DF30}"/>
              </a:ext>
            </a:extLst>
          </p:cNvPr>
          <p:cNvSpPr/>
          <p:nvPr/>
        </p:nvSpPr>
        <p:spPr>
          <a:xfrm>
            <a:off x="3882960" y="1294269"/>
            <a:ext cx="1409765" cy="3314616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8D6E452C-843A-59DF-4255-44681CF36CFF}"/>
              </a:ext>
            </a:extLst>
          </p:cNvPr>
          <p:cNvSpPr/>
          <p:nvPr/>
        </p:nvSpPr>
        <p:spPr>
          <a:xfrm>
            <a:off x="464820" y="2076097"/>
            <a:ext cx="2600457" cy="2838803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44;g3a087c9ecab_0_60">
            <a:extLst>
              <a:ext uri="{FF2B5EF4-FFF2-40B4-BE49-F238E27FC236}">
                <a16:creationId xmlns:a16="http://schemas.microsoft.com/office/drawing/2014/main" id="{933B0B43-3750-3230-1E19-AF845B978F60}"/>
              </a:ext>
            </a:extLst>
          </p:cNvPr>
          <p:cNvSpPr/>
          <p:nvPr/>
        </p:nvSpPr>
        <p:spPr>
          <a:xfrm>
            <a:off x="5656336" y="786600"/>
            <a:ext cx="3174928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КАПСУЛА </a:t>
            </a:r>
            <a:b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«</a:t>
            </a:r>
            <a:r>
              <a:rPr lang="en-US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TOTAL BLACK</a:t>
            </a:r>
            <a:r>
              <a:rPr lang="ru-RU" sz="16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»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Эстетика глубокого чёрного цвета —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это классика, которая одинаково уместна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как в кулуарах делового форума,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так и в эпицентре городского фестиваля.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Эта капсула служит идеальным фоном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яркого брендирования, делая бренд максимально заметным и статусным.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FLASH 10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мощный и компактный источник энергии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в стильном корпусе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soft touch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и подсветкой. Персонализация: лазерная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 err="1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FLOCK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надёжный спутник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для долгих смен на площадке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или затяжных переговоров. </a:t>
            </a:r>
            <a:b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Персонализация: круговая гравировка.</a:t>
            </a:r>
          </a:p>
          <a:p>
            <a:pPr>
              <a:buSzPts val="1100"/>
            </a:pPr>
            <a:endParaRPr lang="ru-RU" sz="1000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>
              <a:buSzPts val="1100"/>
            </a:pP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</a:t>
            </a:r>
            <a:r>
              <a:rPr lang="en-US" sz="1000" dirty="0">
                <a:solidFill>
                  <a:schemeClr val="tx1"/>
                </a:solidFill>
                <a:latin typeface="Montserrat Medium" pitchFamily="2" charset="-52"/>
                <a:ea typeface="Montserrat"/>
                <a:cs typeface="Montserrat"/>
                <a:sym typeface="Montserrat"/>
              </a:rPr>
              <a:t>LIBERTY SANDWICH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: базовый элемент экипировки, завершающий лаконичный и профессиональный образ команды. Персонализация: 3</a:t>
            </a:r>
            <a:r>
              <a:rPr lang="en-US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-вышивка.</a:t>
            </a:r>
          </a:p>
        </p:txBody>
      </p:sp>
      <p:sp>
        <p:nvSpPr>
          <p:cNvPr id="18" name="Скругленный прямоугольник 11">
            <a:hlinkClick r:id="rId5"/>
            <a:extLst>
              <a:ext uri="{FF2B5EF4-FFF2-40B4-BE49-F238E27FC236}">
                <a16:creationId xmlns:a16="http://schemas.microsoft.com/office/drawing/2014/main" id="{4606B72C-A11F-16F6-0FA9-76352784168F}"/>
              </a:ext>
            </a:extLst>
          </p:cNvPr>
          <p:cNvSpPr/>
          <p:nvPr/>
        </p:nvSpPr>
        <p:spPr>
          <a:xfrm>
            <a:off x="579120" y="2147171"/>
            <a:ext cx="2457843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LIBERTY SANDWICH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25435</a:t>
            </a:r>
          </a:p>
        </p:txBody>
      </p:sp>
      <p:sp>
        <p:nvSpPr>
          <p:cNvPr id="19" name="Скругленный прямоугольник 11">
            <a:hlinkClick r:id="rId6"/>
            <a:extLst>
              <a:ext uri="{FF2B5EF4-FFF2-40B4-BE49-F238E27FC236}">
                <a16:creationId xmlns:a16="http://schemas.microsoft.com/office/drawing/2014/main" id="{954D59F5-8A9C-B703-343B-79C1526AF527}"/>
              </a:ext>
            </a:extLst>
          </p:cNvPr>
          <p:cNvSpPr/>
          <p:nvPr/>
        </p:nvSpPr>
        <p:spPr>
          <a:xfrm>
            <a:off x="4075517" y="1428853"/>
            <a:ext cx="1053779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FLOCK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33100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04FA616-DC3B-C85F-3F7B-1189DB5AC426}"/>
              </a:ext>
            </a:extLst>
          </p:cNvPr>
          <p:cNvSpPr/>
          <p:nvPr/>
        </p:nvSpPr>
        <p:spPr>
          <a:xfrm>
            <a:off x="2266086" y="279104"/>
            <a:ext cx="1708640" cy="1946334"/>
          </a:xfrm>
          <a:prstGeom prst="roundRect">
            <a:avLst>
              <a:gd name="adj" fmla="val 6257"/>
            </a:avLst>
          </a:prstGeom>
          <a:solidFill>
            <a:schemeClr val="bg1"/>
          </a:solidFill>
          <a:ln>
            <a:solidFill>
              <a:srgbClr val="FFE5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11">
            <a:hlinkClick r:id="rId7"/>
            <a:extLst>
              <a:ext uri="{FF2B5EF4-FFF2-40B4-BE49-F238E27FC236}">
                <a16:creationId xmlns:a16="http://schemas.microsoft.com/office/drawing/2014/main" id="{F36DCF4C-92B9-D7B9-8E63-2026E95B26A3}"/>
              </a:ext>
            </a:extLst>
          </p:cNvPr>
          <p:cNvSpPr/>
          <p:nvPr/>
        </p:nvSpPr>
        <p:spPr>
          <a:xfrm>
            <a:off x="2382969" y="371895"/>
            <a:ext cx="1284980" cy="64841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tx1"/>
                </a:solidFill>
                <a:latin typeface="Montserrat" pitchFamily="50" charset="-52"/>
              </a:rPr>
              <a:t>FLASH 10</a:t>
            </a:r>
            <a:endParaRPr lang="ru-RU" sz="1200" b="1" dirty="0">
              <a:solidFill>
                <a:schemeClr val="tx1"/>
              </a:solidFill>
              <a:latin typeface="Montserrat" pitchFamily="50" charset="-52"/>
            </a:endParaRPr>
          </a:p>
          <a:p>
            <a:r>
              <a:rPr lang="ru-RU" sz="1000" dirty="0">
                <a:solidFill>
                  <a:schemeClr val="tx1"/>
                </a:solidFill>
                <a:latin typeface="Montserrat Medium" pitchFamily="50" charset="-52"/>
              </a:rPr>
              <a:t>АРТ. 37178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46FBAB-1D98-535A-2B76-F7B16B909F3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26" y="2760053"/>
            <a:ext cx="2114071" cy="19140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3F9E84-83D7-483A-85D0-0E0476B2880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7980" y="2081928"/>
            <a:ext cx="910525" cy="24914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EDAC2B7-E9AF-AAF2-8E02-604B8185518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5234" y="866558"/>
            <a:ext cx="597549" cy="122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0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49" y="-8387"/>
            <a:ext cx="4824561" cy="5202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20" r="8405"/>
          <a:stretch/>
        </p:blipFill>
        <p:spPr>
          <a:xfrm>
            <a:off x="1" y="-8387"/>
            <a:ext cx="4353348" cy="520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4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45212" y="1735658"/>
            <a:ext cx="2134375" cy="1522351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4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+ ВЕЧНЫЙ КАРАНДАШ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В 1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32813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одной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стороны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, с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другой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—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вечный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8" name="Google Shape;158;p14" descr="Google Shape;23;p5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4"/>
          <p:cNvSpPr/>
          <p:nvPr/>
        </p:nvSpPr>
        <p:spPr>
          <a:xfrm>
            <a:off x="4810549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 FLASH-КАРТА 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 sz="2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АРТ. </a:t>
            </a:r>
            <a:r>
              <a:rPr lang="en-US" sz="1000" u="sng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19334</a:t>
            </a:r>
            <a:endParaRPr sz="1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рециклированной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переработанной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) </a:t>
            </a:r>
            <a:r>
              <a:rPr lang="en-US" sz="1000" dirty="0" err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бумаги</a:t>
            </a:r>
            <a:r>
              <a:rPr lang="en-US" sz="1000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46;g3a087c9ecab_0_60">
            <a:extLst>
              <a:ext uri="{FF2B5EF4-FFF2-40B4-BE49-F238E27FC236}">
                <a16:creationId xmlns:a16="http://schemas.microsoft.com/office/drawing/2014/main" id="{86863D4A-B553-AC72-189A-77AE8B1D0118}"/>
              </a:ext>
            </a:extLst>
          </p:cNvPr>
          <p:cNvSpPr/>
          <p:nvPr/>
        </p:nvSpPr>
        <p:spPr>
          <a:xfrm>
            <a:off x="-423862" y="274900"/>
            <a:ext cx="3024187" cy="359400"/>
          </a:xfrm>
          <a:prstGeom prst="roundRect">
            <a:avLst>
              <a:gd name="adj" fmla="val 32774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lvl="0"/>
            <a:r>
              <a:rPr lang="ru-RU" sz="1000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помощники.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64E2CD2-8CEA-B34E-C857-7165FFB3029F}"/>
              </a:ext>
            </a:extLst>
          </p:cNvPr>
          <p:cNvCxnSpPr/>
          <p:nvPr/>
        </p:nvCxnSpPr>
        <p:spPr>
          <a:xfrm>
            <a:off x="4353349" y="-87086"/>
            <a:ext cx="0" cy="5230586"/>
          </a:xfrm>
          <a:prstGeom prst="line">
            <a:avLst/>
          </a:prstGeom>
          <a:ln w="19050">
            <a:solidFill>
              <a:srgbClr val="FFE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1944</Words>
  <Application>Microsoft Office PowerPoint</Application>
  <PresentationFormat>Экран (16:9)</PresentationFormat>
  <Paragraphs>300</Paragraphs>
  <Slides>21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Montserrat</vt:lpstr>
      <vt:lpstr>Montserrat Medium</vt:lpstr>
      <vt:lpstr>Arial</vt:lpstr>
      <vt:lpstr>Montserrat SemiBold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Энергия живого контакта</dc:title>
  <dc:subject>MICE &amp; PROMO</dc:subject>
  <dc:creator>s1n</dc:creator>
  <cp:keywords>мерч, подарки, сувениры</cp:keywords>
  <cp:lastModifiedBy>s1n gularis</cp:lastModifiedBy>
  <cp:revision>59</cp:revision>
  <dcterms:modified xsi:type="dcterms:W3CDTF">2026-02-27T12:15:02Z</dcterms:modified>
</cp:coreProperties>
</file>